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59" r:id="rId5"/>
    <p:sldId id="283" r:id="rId6"/>
    <p:sldId id="276" r:id="rId7"/>
    <p:sldId id="289" r:id="rId8"/>
    <p:sldId id="290" r:id="rId9"/>
    <p:sldId id="291" r:id="rId10"/>
    <p:sldId id="292" r:id="rId11"/>
    <p:sldId id="293" r:id="rId12"/>
    <p:sldId id="294" r:id="rId13"/>
    <p:sldId id="260" r:id="rId14"/>
    <p:sldId id="296" r:id="rId15"/>
    <p:sldId id="297" r:id="rId16"/>
    <p:sldId id="261" r:id="rId17"/>
    <p:sldId id="262" r:id="rId18"/>
    <p:sldId id="285" r:id="rId19"/>
    <p:sldId id="263" r:id="rId20"/>
    <p:sldId id="286" r:id="rId21"/>
    <p:sldId id="278" r:id="rId22"/>
    <p:sldId id="284" r:id="rId23"/>
    <p:sldId id="264" r:id="rId24"/>
    <p:sldId id="265" r:id="rId25"/>
    <p:sldId id="279" r:id="rId26"/>
    <p:sldId id="266" r:id="rId27"/>
    <p:sldId id="274" r:id="rId28"/>
    <p:sldId id="267" r:id="rId29"/>
    <p:sldId id="295" r:id="rId30"/>
    <p:sldId id="268" r:id="rId31"/>
    <p:sldId id="269" r:id="rId32"/>
    <p:sldId id="270" r:id="rId33"/>
    <p:sldId id="271" r:id="rId34"/>
    <p:sldId id="287" r:id="rId35"/>
    <p:sldId id="288" r:id="rId36"/>
    <p:sldId id="272" r:id="rId37"/>
    <p:sldId id="280" r:id="rId38"/>
    <p:sldId id="281" r:id="rId39"/>
    <p:sldId id="277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AF9D4-E27C-4B45-81B9-1B9B4F76AE8C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F4BA-4FEC-43D1-A421-38512958A0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25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AF9D4-E27C-4B45-81B9-1B9B4F76AE8C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F4BA-4FEC-43D1-A421-38512958A0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993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AF9D4-E27C-4B45-81B9-1B9B4F76AE8C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F4BA-4FEC-43D1-A421-38512958A0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80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AF9D4-E27C-4B45-81B9-1B9B4F76AE8C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F4BA-4FEC-43D1-A421-38512958A0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4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AF9D4-E27C-4B45-81B9-1B9B4F76AE8C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F4BA-4FEC-43D1-A421-38512958A0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929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AF9D4-E27C-4B45-81B9-1B9B4F76AE8C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F4BA-4FEC-43D1-A421-38512958A0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00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AF9D4-E27C-4B45-81B9-1B9B4F76AE8C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F4BA-4FEC-43D1-A421-38512958A0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838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AF9D4-E27C-4B45-81B9-1B9B4F76AE8C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F4BA-4FEC-43D1-A421-38512958A0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832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AF9D4-E27C-4B45-81B9-1B9B4F76AE8C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F4BA-4FEC-43D1-A421-38512958A0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183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AF9D4-E27C-4B45-81B9-1B9B4F76AE8C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F4BA-4FEC-43D1-A421-38512958A0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598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AF9D4-E27C-4B45-81B9-1B9B4F76AE8C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F4BA-4FEC-43D1-A421-38512958A0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151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AF9D4-E27C-4B45-81B9-1B9B4F76AE8C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8F4BA-4FEC-43D1-A421-38512958A0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63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ru-RU" dirty="0"/>
              <a:t>Классификация, химическое строение и свойства гормонов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425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Autofit/>
          </a:bodyPr>
          <a:lstStyle/>
          <a:p>
            <a:r>
              <a:rPr lang="ru-RU" sz="3200" b="1" i="1" dirty="0"/>
              <a:t>Катехоламины.</a:t>
            </a:r>
            <a:r>
              <a:rPr lang="ru-RU" sz="3200" b="1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764704"/>
            <a:ext cx="4572000" cy="5361459"/>
          </a:xfrm>
        </p:spPr>
        <p:txBody>
          <a:bodyPr>
            <a:noAutofit/>
          </a:bodyPr>
          <a:lstStyle/>
          <a:p>
            <a:r>
              <a:rPr lang="ru-RU" sz="2300" dirty="0" err="1"/>
              <a:t>Катехоламиновые</a:t>
            </a:r>
            <a:r>
              <a:rPr lang="ru-RU" sz="2300" dirty="0"/>
              <a:t> гормоноиды — адреналин (</a:t>
            </a:r>
            <a:r>
              <a:rPr lang="ru-RU" sz="2300" dirty="0" err="1"/>
              <a:t>эпинефрин</a:t>
            </a:r>
            <a:r>
              <a:rPr lang="ru-RU" sz="2300" dirty="0"/>
              <a:t>) и норадреналин (</a:t>
            </a:r>
            <a:r>
              <a:rPr lang="ru-RU" sz="2300" dirty="0" err="1"/>
              <a:t>норэпинефрин</a:t>
            </a:r>
            <a:r>
              <a:rPr lang="ru-RU" sz="2300" dirty="0"/>
              <a:t>) — секретируются мозговым слоем надпочечников, дофамин — </a:t>
            </a:r>
            <a:r>
              <a:rPr lang="ru-RU" sz="2300" dirty="0" err="1"/>
              <a:t>гипофизотропными</a:t>
            </a:r>
            <a:r>
              <a:rPr lang="ru-RU" sz="2300" dirty="0"/>
              <a:t> ядрами гипоталамуса. </a:t>
            </a:r>
          </a:p>
          <a:p>
            <a:r>
              <a:rPr lang="ru-RU" sz="2300" dirty="0"/>
              <a:t>Эти соединения — производные молекулы L-тирозина, к кольцевой части которого в 3-е положение введена дополнительная гидроксильная группа (</a:t>
            </a:r>
            <a:r>
              <a:rPr lang="ru-RU" sz="2300" dirty="0" err="1"/>
              <a:t>диоксифенилаланиновое</a:t>
            </a:r>
            <a:r>
              <a:rPr lang="ru-RU" sz="2300" dirty="0"/>
              <a:t>, или </a:t>
            </a:r>
            <a:r>
              <a:rPr lang="ru-RU" sz="2300" dirty="0" err="1"/>
              <a:t>катехоловое</a:t>
            </a:r>
            <a:r>
              <a:rPr lang="ru-RU" sz="2300" dirty="0"/>
              <a:t>, ядро), а боковая цепь </a:t>
            </a:r>
            <a:r>
              <a:rPr lang="ru-RU" sz="2300" dirty="0" err="1"/>
              <a:t>декарбоксилирована</a:t>
            </a:r>
            <a:r>
              <a:rPr lang="ru-RU" sz="2300" dirty="0"/>
              <a:t>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8"/>
          <a:stretch/>
        </p:blipFill>
        <p:spPr bwMode="auto">
          <a:xfrm>
            <a:off x="4563912" y="692150"/>
            <a:ext cx="4011913" cy="546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779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3200" b="1" i="1" dirty="0" err="1"/>
              <a:t>Тиреоидные</a:t>
            </a:r>
            <a:r>
              <a:rPr lang="ru-RU" sz="3200" b="1" i="1" dirty="0"/>
              <a:t> гормоны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764704"/>
            <a:ext cx="4495800" cy="609329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основе их структуры лежит </a:t>
            </a:r>
            <a:r>
              <a:rPr lang="ru-RU" dirty="0" err="1"/>
              <a:t>тирониновое</a:t>
            </a:r>
            <a:r>
              <a:rPr lang="ru-RU" dirty="0"/>
              <a:t> ядро, которое состоит из 2 конденсированных молекул L-тирозина. Важнейшая структурная характеристика гормонально-активных производных </a:t>
            </a:r>
            <a:r>
              <a:rPr lang="ru-RU" dirty="0" err="1"/>
              <a:t>тиронина</a:t>
            </a:r>
            <a:r>
              <a:rPr lang="ru-RU" dirty="0"/>
              <a:t> — наличие в их молекуле 3 или 4 атомов йода. Таковы </a:t>
            </a:r>
            <a:r>
              <a:rPr lang="ru-RU" dirty="0" err="1"/>
              <a:t>трийодтиронин</a:t>
            </a:r>
            <a:r>
              <a:rPr lang="ru-RU" dirty="0"/>
              <a:t> (3,5,3'-трийодтиронин, Т3) и тироксин (3,5,3',5'-тетрайодтиронин, Т4) — гормоны фолликулярных клеток щитовидной железы позвоночных,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5"/>
          <a:stretch/>
        </p:blipFill>
        <p:spPr bwMode="auto">
          <a:xfrm>
            <a:off x="4340738" y="980728"/>
            <a:ext cx="480326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027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76872"/>
          </a:xfrm>
        </p:spPr>
        <p:txBody>
          <a:bodyPr>
            <a:noAutofit/>
          </a:bodyPr>
          <a:lstStyle/>
          <a:p>
            <a:r>
              <a:rPr lang="ru-RU" sz="3200" b="1" i="1" dirty="0"/>
              <a:t>Производное триптофана мелатонин</a:t>
            </a:r>
            <a:r>
              <a:rPr lang="ru-RU" sz="3200" b="1" dirty="0"/>
              <a:t> </a:t>
            </a:r>
            <a:r>
              <a:rPr lang="ru-RU" sz="3200" dirty="0"/>
              <a:t>— гормоноид эпифиза и ряда периферических органов. По структуре — это N-ацетил</a:t>
            </a:r>
            <a:r>
              <a:rPr lang="kk-KZ" sz="3200" dirty="0"/>
              <a:t>-</a:t>
            </a:r>
            <a:r>
              <a:rPr lang="ru-RU" sz="3200" dirty="0"/>
              <a:t>5-метокситриптамин (</a:t>
            </a:r>
            <a:r>
              <a:rPr lang="ru-RU" sz="3200" dirty="0" err="1"/>
              <a:t>Лернер</a:t>
            </a:r>
            <a:r>
              <a:rPr lang="ru-RU" sz="3200" dirty="0"/>
              <a:t> и др., 1959, 1968)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204864"/>
            <a:ext cx="8950958" cy="456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339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882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864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207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" y="43978"/>
            <a:ext cx="9097207" cy="681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489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304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2434"/>
          </a:xfrm>
        </p:spPr>
        <p:txBody>
          <a:bodyPr>
            <a:normAutofit/>
          </a:bodyPr>
          <a:lstStyle/>
          <a:p>
            <a:r>
              <a:rPr lang="ru-RU" dirty="0"/>
              <a:t>Лекция 3. Регуляция образования и распада гормонов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11298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2899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85"/>
            <a:ext cx="91559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255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8" y="26930"/>
            <a:ext cx="91559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42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86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5973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Биосинтез гормонов </a:t>
            </a:r>
            <a:r>
              <a:rPr lang="ru-RU" dirty="0"/>
              <a:t>– цепь биохимический реакций, которые формируют структуру гормональной молекулы. Эти реакции протекают спонтанно и генетически закреплены в соответствующих эндокринных клетках. Генетический контроль осуществляется либо на уровне образования </a:t>
            </a:r>
            <a:r>
              <a:rPr lang="ru-RU" dirty="0" err="1"/>
              <a:t>мРНК</a:t>
            </a:r>
            <a:r>
              <a:rPr lang="ru-RU" dirty="0"/>
              <a:t> (матричной РНК) самого гормона или его предшественников (если гормон – полипептид), либо на уровне образования </a:t>
            </a:r>
            <a:r>
              <a:rPr lang="ru-RU" dirty="0" err="1"/>
              <a:t>мРНК</a:t>
            </a:r>
            <a:r>
              <a:rPr lang="ru-RU" dirty="0"/>
              <a:t> белков ферментов, которые контролируют различные этапы образования гормона (если он – микромолекула).</a:t>
            </a:r>
          </a:p>
          <a:p>
            <a:pPr marL="0" indent="0">
              <a:buNone/>
            </a:pPr>
            <a:r>
              <a:rPr lang="ru-RU" dirty="0"/>
              <a:t>В зависимости от природы синтезируемого гормона существуют два типа генетического контроля гормонального биогенеза:</a:t>
            </a:r>
          </a:p>
          <a:p>
            <a:r>
              <a:rPr lang="ru-RU" dirty="0"/>
              <a:t>1) прямой (синтез в </a:t>
            </a:r>
            <a:r>
              <a:rPr lang="ru-RU" dirty="0" err="1"/>
              <a:t>полисомах</a:t>
            </a:r>
            <a:r>
              <a:rPr lang="ru-RU" dirty="0"/>
              <a:t> предшественников большинства </a:t>
            </a:r>
            <a:r>
              <a:rPr lang="ru-RU" dirty="0" err="1"/>
              <a:t>белково</a:t>
            </a:r>
            <a:r>
              <a:rPr lang="ru-RU" dirty="0"/>
              <a:t>-пептидных гормонов), схема биосинтеза: «гены – </a:t>
            </a:r>
            <a:r>
              <a:rPr lang="ru-RU" dirty="0" err="1"/>
              <a:t>мРНК</a:t>
            </a:r>
            <a:r>
              <a:rPr lang="ru-RU" dirty="0"/>
              <a:t> – прогормоны – гормоны»;</a:t>
            </a:r>
          </a:p>
          <a:p>
            <a:r>
              <a:rPr lang="ru-RU" dirty="0"/>
              <a:t>2) опосредованный (</a:t>
            </a:r>
            <a:r>
              <a:rPr lang="ru-RU" dirty="0" err="1"/>
              <a:t>внерибосомальный</a:t>
            </a:r>
            <a:r>
              <a:rPr lang="ru-RU" dirty="0"/>
              <a:t> синтез стероидов, производных аминокислот и небольших пептидов), схема: «гены – (</a:t>
            </a:r>
            <a:r>
              <a:rPr lang="ru-RU" dirty="0" err="1"/>
              <a:t>мРНК</a:t>
            </a:r>
            <a:r>
              <a:rPr lang="ru-RU" dirty="0"/>
              <a:t>) – ферменты – гормон».</a:t>
            </a:r>
          </a:p>
          <a:p>
            <a:pPr marL="0" indent="0">
              <a:buNone/>
            </a:pPr>
            <a:r>
              <a:rPr lang="ru-RU" dirty="0"/>
              <a:t>На стадии превращения прогормона в гормон прямого синтеза часто подключается второй тип контроля.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425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821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" y="620688"/>
            <a:ext cx="9168884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226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64"/>
            <a:ext cx="9149962" cy="685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564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08719"/>
          </a:xfrm>
        </p:spPr>
        <p:txBody>
          <a:bodyPr>
            <a:noAutofit/>
          </a:bodyPr>
          <a:lstStyle/>
          <a:p>
            <a:r>
              <a:rPr lang="kk-KZ" sz="3200" dirty="0"/>
              <a:t>Стероидные гормоны</a:t>
            </a:r>
            <a:br>
              <a:rPr lang="kk-KZ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574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153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818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007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433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3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008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961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999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967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869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543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8363"/>
            <a:ext cx="6264696" cy="679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403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4499992" cy="792088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Биосинтез гормонов </a:t>
            </a:r>
            <a:r>
              <a:rPr lang="ru-RU" sz="2400" dirty="0" err="1"/>
              <a:t>тироцитами</a:t>
            </a:r>
            <a:r>
              <a:rPr lang="ru-RU" sz="2400" dirty="0"/>
              <a:t> и их выделение: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04048" y="0"/>
            <a:ext cx="4139952" cy="6858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400" dirty="0"/>
              <a:t>1 - поступление йодидов в клетку; </a:t>
            </a:r>
          </a:p>
          <a:p>
            <a:pPr marL="0" indent="0">
              <a:buNone/>
            </a:pPr>
            <a:r>
              <a:rPr lang="ru-RU" sz="3400" dirty="0"/>
              <a:t>2 - поступление тирозина и других аминокислот; 3 - синтез белка на рибосомах гранулярной эндоплазматической сети; </a:t>
            </a:r>
          </a:p>
          <a:p>
            <a:pPr marL="0" indent="0">
              <a:buNone/>
            </a:pPr>
            <a:r>
              <a:rPr lang="ru-RU" sz="3400" dirty="0"/>
              <a:t>4 - транспорт секрета из эндоплазматической сети в зону комплекса </a:t>
            </a:r>
            <a:r>
              <a:rPr lang="ru-RU" sz="3400" dirty="0" err="1"/>
              <a:t>Гольджи</a:t>
            </a:r>
            <a:r>
              <a:rPr lang="ru-RU" sz="3400" dirty="0"/>
              <a:t>; </a:t>
            </a:r>
          </a:p>
          <a:p>
            <a:pPr marL="0" indent="0">
              <a:buNone/>
            </a:pPr>
            <a:r>
              <a:rPr lang="ru-RU" sz="3400" dirty="0"/>
              <a:t>5 - </a:t>
            </a:r>
            <a:r>
              <a:rPr lang="ru-RU" sz="3400" dirty="0" err="1"/>
              <a:t>гликозилирование</a:t>
            </a:r>
            <a:r>
              <a:rPr lang="ru-RU" sz="3400" dirty="0"/>
              <a:t> белка и транспорт гликопротеида в составе секреторных гранул к апикальной </a:t>
            </a:r>
            <a:r>
              <a:rPr lang="ru-RU" sz="3400" dirty="0" err="1"/>
              <a:t>цитолемме</a:t>
            </a:r>
            <a:r>
              <a:rPr lang="ru-RU" sz="3400" dirty="0"/>
              <a:t> клетки; </a:t>
            </a:r>
          </a:p>
          <a:p>
            <a:pPr marL="0" indent="0">
              <a:buNone/>
            </a:pPr>
            <a:r>
              <a:rPr lang="ru-RU" sz="3400" dirty="0"/>
              <a:t>6 - </a:t>
            </a:r>
            <a:r>
              <a:rPr lang="ru-RU" sz="3400" dirty="0" err="1"/>
              <a:t>экзоцитоз</a:t>
            </a:r>
            <a:r>
              <a:rPr lang="ru-RU" sz="3400" dirty="0"/>
              <a:t> секреторного продукта (</a:t>
            </a:r>
            <a:r>
              <a:rPr lang="ru-RU" sz="3400" dirty="0" err="1"/>
              <a:t>тироглобулина</a:t>
            </a:r>
            <a:r>
              <a:rPr lang="ru-RU" sz="3400" dirty="0"/>
              <a:t>) в просвет фолликула;</a:t>
            </a:r>
          </a:p>
          <a:p>
            <a:pPr marL="0" indent="0">
              <a:buNone/>
            </a:pPr>
            <a:r>
              <a:rPr lang="ru-RU" sz="3400" dirty="0"/>
              <a:t>7 - окисление ионов йода в атомарный йод под влиянием фермента </a:t>
            </a:r>
            <a:r>
              <a:rPr lang="ru-RU" sz="3400" dirty="0" err="1"/>
              <a:t>пероксидазы</a:t>
            </a:r>
            <a:r>
              <a:rPr lang="ru-RU" sz="3400" dirty="0"/>
              <a:t>;</a:t>
            </a:r>
          </a:p>
          <a:p>
            <a:pPr marL="0" indent="0">
              <a:buNone/>
            </a:pPr>
            <a:r>
              <a:rPr lang="ru-RU" sz="3400" dirty="0"/>
              <a:t>8 - 12 - стадии йодирования </a:t>
            </a:r>
            <a:r>
              <a:rPr lang="ru-RU" sz="3400" dirty="0" err="1"/>
              <a:t>тироглобулинов</a:t>
            </a:r>
            <a:r>
              <a:rPr lang="ru-RU" sz="3400" dirty="0"/>
              <a:t> с образованием </a:t>
            </a:r>
            <a:r>
              <a:rPr lang="ru-RU" sz="3400" dirty="0" err="1"/>
              <a:t>йодтиронинов</a:t>
            </a:r>
            <a:r>
              <a:rPr lang="ru-RU" sz="3400" dirty="0"/>
              <a:t> и </a:t>
            </a:r>
            <a:r>
              <a:rPr lang="ru-RU" sz="3400" dirty="0" err="1"/>
              <a:t>йодтирозинов</a:t>
            </a:r>
            <a:r>
              <a:rPr lang="ru-RU" sz="3400" dirty="0"/>
              <a:t>; 13 - фагоцитоз йодированного </a:t>
            </a:r>
            <a:r>
              <a:rPr lang="ru-RU" sz="3400" dirty="0" err="1"/>
              <a:t>тироглобулина</a:t>
            </a:r>
            <a:r>
              <a:rPr lang="ru-RU" sz="3400" dirty="0"/>
              <a:t>; 14 - слияние капель </a:t>
            </a:r>
            <a:r>
              <a:rPr lang="ru-RU" sz="3400" dirty="0" err="1"/>
              <a:t>фагоцитированного</a:t>
            </a:r>
            <a:r>
              <a:rPr lang="ru-RU" sz="3400" dirty="0"/>
              <a:t> коллоида с лизосомой; </a:t>
            </a:r>
          </a:p>
          <a:p>
            <a:pPr marL="0" indent="0">
              <a:buNone/>
            </a:pPr>
            <a:r>
              <a:rPr lang="ru-RU" sz="3400" dirty="0"/>
              <a:t>15 - </a:t>
            </a:r>
            <a:r>
              <a:rPr lang="ru-RU" sz="3400" dirty="0" err="1"/>
              <a:t>протеолиз</a:t>
            </a:r>
            <a:r>
              <a:rPr lang="ru-RU" sz="3400" dirty="0"/>
              <a:t> </a:t>
            </a:r>
            <a:r>
              <a:rPr lang="ru-RU" sz="3400" dirty="0" err="1"/>
              <a:t>тироглобулина</a:t>
            </a:r>
            <a:r>
              <a:rPr lang="ru-RU" sz="3400" dirty="0"/>
              <a:t> ферментами лизосом;</a:t>
            </a:r>
          </a:p>
          <a:p>
            <a:pPr marL="0" indent="0">
              <a:buNone/>
            </a:pPr>
            <a:r>
              <a:rPr lang="ru-RU" sz="3400" dirty="0"/>
              <a:t>16 - отщепление тироксина и </a:t>
            </a:r>
            <a:r>
              <a:rPr lang="ru-RU" sz="3400" dirty="0" err="1"/>
              <a:t>трийодтиронина</a:t>
            </a:r>
            <a:r>
              <a:rPr lang="ru-RU" sz="3400" dirty="0"/>
              <a:t>; </a:t>
            </a:r>
          </a:p>
          <a:p>
            <a:pPr marL="0" indent="0">
              <a:buNone/>
            </a:pPr>
            <a:r>
              <a:rPr lang="ru-RU" sz="3400" dirty="0"/>
              <a:t>17, 18 - поступление гормонов в кровоток; </a:t>
            </a:r>
          </a:p>
          <a:p>
            <a:pPr marL="0" indent="0">
              <a:buNone/>
            </a:pPr>
            <a:r>
              <a:rPr lang="ru-RU" sz="3400" dirty="0"/>
              <a:t>19 - </a:t>
            </a:r>
            <a:r>
              <a:rPr lang="ru-RU" sz="3400" dirty="0" err="1"/>
              <a:t>интрафолликулярный</a:t>
            </a:r>
            <a:r>
              <a:rPr lang="ru-RU" sz="3400" dirty="0"/>
              <a:t> </a:t>
            </a:r>
            <a:r>
              <a:rPr lang="ru-RU" sz="3400" dirty="0" err="1"/>
              <a:t>протеолиз</a:t>
            </a:r>
            <a:r>
              <a:rPr lang="ru-RU" sz="3400" dirty="0"/>
              <a:t> коллоида на поверхности </a:t>
            </a:r>
            <a:r>
              <a:rPr lang="ru-RU" sz="3400" dirty="0" err="1"/>
              <a:t>тироцита</a:t>
            </a:r>
            <a:r>
              <a:rPr lang="ru-RU" sz="3400" dirty="0"/>
              <a:t>, </a:t>
            </a:r>
            <a:r>
              <a:rPr lang="ru-RU" sz="3400" dirty="0" err="1"/>
              <a:t>пиноцитоз</a:t>
            </a:r>
            <a:r>
              <a:rPr lang="ru-RU" sz="3400" dirty="0"/>
              <a:t> и </a:t>
            </a:r>
            <a:r>
              <a:rPr lang="ru-RU" sz="3400" dirty="0" err="1"/>
              <a:t>интрацеллюлярный</a:t>
            </a:r>
            <a:r>
              <a:rPr lang="ru-RU" sz="3400" dirty="0"/>
              <a:t> транспорт </a:t>
            </a:r>
            <a:r>
              <a:rPr lang="ru-RU" sz="3400" dirty="0" err="1"/>
              <a:t>тиреоидных</a:t>
            </a:r>
            <a:r>
              <a:rPr lang="ru-RU" sz="3400" dirty="0"/>
              <a:t> гормонов (дополнительный вариант </a:t>
            </a:r>
            <a:r>
              <a:rPr lang="ru-RU" sz="3400" dirty="0" err="1"/>
              <a:t>гормонопоэза</a:t>
            </a:r>
            <a:r>
              <a:rPr lang="ru-RU" sz="3400" dirty="0"/>
              <a:t>); </a:t>
            </a:r>
          </a:p>
          <a:p>
            <a:pPr marL="0" indent="0">
              <a:buNone/>
            </a:pPr>
            <a:r>
              <a:rPr lang="ru-RU" sz="3400" dirty="0"/>
              <a:t>АТФ - аденозинтрифосфорная кислота (по Б.В. Алешину, с изменениями)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65" y="1124744"/>
            <a:ext cx="5121721" cy="556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00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64"/>
            <a:ext cx="9149961" cy="685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374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909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9271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714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93"/>
            <a:ext cx="9107725" cy="688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062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610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092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Autofit/>
          </a:bodyPr>
          <a:lstStyle/>
          <a:p>
            <a:r>
              <a:rPr lang="ru-RU" sz="3200" b="1" i="1" dirty="0"/>
              <a:t>Характеристика стероидных гормонов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7504" y="476672"/>
            <a:ext cx="4388296" cy="638132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стероиды характеризуются трехмерной пространственной конфигурацией, особенности которой оказывают существенное влияние на их биологическую активность. </a:t>
            </a:r>
          </a:p>
          <a:p>
            <a:r>
              <a:rPr lang="ru-RU" dirty="0"/>
              <a:t>Гормоны этого класса представляют полициклические соединения липидной природы, в основе структуры которых, как правило, лежит </a:t>
            </a:r>
            <a:r>
              <a:rPr lang="ru-RU" dirty="0" err="1"/>
              <a:t>циклопентанпергидрофенантреновое</a:t>
            </a:r>
            <a:r>
              <a:rPr lang="ru-RU" dirty="0"/>
              <a:t> (</a:t>
            </a:r>
            <a:r>
              <a:rPr lang="ru-RU" dirty="0" err="1"/>
              <a:t>стерановое</a:t>
            </a:r>
            <a:r>
              <a:rPr lang="ru-RU" dirty="0"/>
              <a:t>) ядро, состоящее из конденсированных между собой трех насыщенных шестичленных (А,В,С) и одного насыщенного пятичленного кольца (D). 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91" y="620688"/>
            <a:ext cx="349263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24944"/>
            <a:ext cx="4632322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425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/>
              <a:t>Характеристика</a:t>
            </a:r>
            <a:r>
              <a:rPr lang="kk-KZ" sz="3600" b="1" i="1" dirty="0"/>
              <a:t> б</a:t>
            </a:r>
            <a:r>
              <a:rPr lang="ru-RU" sz="3600" b="1" i="1" dirty="0" err="1"/>
              <a:t>елково-пептидны</a:t>
            </a:r>
            <a:r>
              <a:rPr lang="kk-KZ" sz="3600" b="1" i="1" dirty="0"/>
              <a:t>х</a:t>
            </a:r>
            <a:r>
              <a:rPr lang="ru-RU" sz="3600" b="1" i="1" dirty="0"/>
              <a:t> гормон</a:t>
            </a:r>
            <a:r>
              <a:rPr lang="kk-KZ" sz="3600" b="1" i="1" dirty="0"/>
              <a:t>ов</a:t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/>
              <a:t>Белково</a:t>
            </a:r>
            <a:r>
              <a:rPr lang="ru-RU" dirty="0"/>
              <a:t>-пептидные гормоны затрагивают большинство обменных процессов, так или иначе участвуя в их становлении и регуляции.</a:t>
            </a:r>
          </a:p>
          <a:p>
            <a:r>
              <a:rPr lang="kk-KZ" dirty="0"/>
              <a:t>Белковые гормоны представляют собой </a:t>
            </a:r>
            <a:r>
              <a:rPr lang="kk-KZ" i="1" dirty="0"/>
              <a:t>простые (протеины)</a:t>
            </a:r>
            <a:r>
              <a:rPr lang="kk-KZ" dirty="0"/>
              <a:t> или </a:t>
            </a:r>
            <a:r>
              <a:rPr lang="kk-KZ" i="1" dirty="0"/>
              <a:t>сложные белки (глюкопротеиды)</a:t>
            </a:r>
            <a:r>
              <a:rPr lang="kk-KZ" dirty="0"/>
              <a:t>. Среди простых белков различают полипептиды состоящие из одной цепи а/кис-х остатков и многоцепочные белки, состоящие из 2 или нескольких полипептидных цепей, соединенных между собой поперечными дисульфидными или фосфодиэфирными мостиками.</a:t>
            </a:r>
            <a:endParaRPr lang="ru-RU" dirty="0"/>
          </a:p>
          <a:p>
            <a:r>
              <a:rPr lang="kk-KZ" dirty="0"/>
              <a:t>	Открытую цепь а/кис-х остатков имеют полипептиды – глюкагон, АКТГ, меланофорный гормон.</a:t>
            </a:r>
            <a:endParaRPr lang="ru-RU" dirty="0"/>
          </a:p>
          <a:p>
            <a:r>
              <a:rPr lang="kk-KZ" dirty="0"/>
              <a:t>	Циклическую цепь а/кис-х остатков имеют - вазопрессин, окситоцин и др. гормоны, которые образуются нейросекреторными клетками ядер гипоталамуса и выводятся в кровь окончаниями их аксонов в задней доле гипофиза. В молекулах этих гормонов а/кис-ные остатки соединены друг с другом не только пептидными, но и дисульфидными связями.</a:t>
            </a:r>
            <a:endParaRPr lang="ru-RU" dirty="0"/>
          </a:p>
          <a:p>
            <a:r>
              <a:rPr lang="kk-KZ" dirty="0"/>
              <a:t>К простым белкам относятся - инсулин, паратгормон, СТГ и лактогенный гормон (пролактин) гипофиза. К глюкопротеидам, молекула которых содержит кроме полипептидных цепей также углеводные остатки, относятся - ФСГ, ЛГ, ТТГ гипофиза.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91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/>
              <a:t>Характеристика гормонов</a:t>
            </a:r>
            <a:r>
              <a:rPr lang="kk-KZ" sz="3200" b="1" i="1" dirty="0"/>
              <a:t> – производных аминокислот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Известные представители этого класса гормонов — производные двух аминокислот: L-тирозина и L-триптофана. </a:t>
            </a:r>
          </a:p>
          <a:p>
            <a:r>
              <a:rPr lang="ru-RU" dirty="0"/>
              <a:t>К </a:t>
            </a:r>
            <a:r>
              <a:rPr lang="ru-RU" dirty="0" err="1"/>
              <a:t>тирозиновым</a:t>
            </a:r>
            <a:r>
              <a:rPr lang="ru-RU" dirty="0"/>
              <a:t> производным относятся катехоламины и </a:t>
            </a:r>
            <a:r>
              <a:rPr lang="ru-RU" dirty="0" err="1"/>
              <a:t>тиреоидные</a:t>
            </a:r>
            <a:r>
              <a:rPr lang="ru-RU" dirty="0"/>
              <a:t> гормоны, </a:t>
            </a:r>
          </a:p>
          <a:p>
            <a:r>
              <a:rPr lang="ru-RU" dirty="0"/>
              <a:t>к </a:t>
            </a:r>
            <a:r>
              <a:rPr lang="ru-RU" dirty="0" err="1"/>
              <a:t>триптофановым</a:t>
            </a:r>
            <a:r>
              <a:rPr lang="ru-RU" dirty="0"/>
              <a:t> — мелатонин. 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6" t="-2964" r="19305" b="80868"/>
          <a:stretch/>
        </p:blipFill>
        <p:spPr bwMode="auto">
          <a:xfrm>
            <a:off x="4783015" y="1556792"/>
            <a:ext cx="436098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8130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768</Words>
  <Application>Microsoft Office PowerPoint</Application>
  <PresentationFormat>Экран (4:3)</PresentationFormat>
  <Paragraphs>40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2" baseType="lpstr">
      <vt:lpstr>Arial</vt:lpstr>
      <vt:lpstr>Calibri</vt:lpstr>
      <vt:lpstr>Тема Office</vt:lpstr>
      <vt:lpstr>Классификация, химическое строение и свойства гормонов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Характеристика стероидных гормонов </vt:lpstr>
      <vt:lpstr>Характеристика белково-пептидных гормонов </vt:lpstr>
      <vt:lpstr>Характеристика гормонов – производных аминокислот</vt:lpstr>
      <vt:lpstr>Катехоламины. </vt:lpstr>
      <vt:lpstr>Тиреоидные гормоны</vt:lpstr>
      <vt:lpstr>Производное триптофана мелатонин — гормоноид эпифиза и ряда периферических органов. По структуре — это N-ацетил-5-метокситриптамин (Лернер и др., 1959, 1968)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Лекция 3. Регуляция образования и распада гормонов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Стероидные гормоны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Биосинтез гормонов тироцитами и их выделение: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Гульзия</dc:creator>
  <cp:lastModifiedBy>Пользователь</cp:lastModifiedBy>
  <cp:revision>25</cp:revision>
  <dcterms:created xsi:type="dcterms:W3CDTF">2020-07-18T08:05:12Z</dcterms:created>
  <dcterms:modified xsi:type="dcterms:W3CDTF">2022-10-08T10:57:47Z</dcterms:modified>
</cp:coreProperties>
</file>